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5" r:id="rId5"/>
    <p:sldId id="259" r:id="rId6"/>
    <p:sldId id="263" r:id="rId7"/>
    <p:sldId id="264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ECA6AD-E551-4EFF-873C-4AB6D7B141AC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38B74-421C-44AC-B565-6274EAC99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1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38B74-421C-44AC-B565-6274EAC9987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305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38B74-421C-44AC-B565-6274EAC9987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5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1463675" y="3549650"/>
            <a:ext cx="2971800" cy="1587"/>
          </a:xfrm>
          <a:prstGeom prst="line">
            <a:avLst/>
          </a:prstGeom>
          <a:ln w="9525">
            <a:solidFill>
              <a:schemeClr val="bg2">
                <a:tint val="20000"/>
              </a:schemeClr>
            </a:solidFill>
            <a:prstDash val="solid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40" name="Shape 40"/>
          <p:cNvSpPr/>
          <p:nvPr/>
        </p:nvSpPr>
        <p:spPr>
          <a:xfrm>
            <a:off x="4708525" y="3549650"/>
            <a:ext cx="2971800" cy="1587"/>
          </a:xfrm>
          <a:prstGeom prst="line">
            <a:avLst/>
          </a:prstGeom>
          <a:ln w="9525">
            <a:solidFill>
              <a:schemeClr val="bg2">
                <a:tint val="20000"/>
              </a:schemeClr>
            </a:solidFill>
            <a:prstDash val="solid"/>
          </a:ln>
        </p:spPr>
        <p:style>
          <a:lnRef idx="0">
            <a:scrgbClr r="0" g="0" b="0"/>
          </a:lnRef>
          <a:fillRef idx="0">
            <a:schemeClr val="accent1"/>
          </a:fillRef>
          <a:effectRef idx="0">
            <a:scrgbClr r="0" g="0" b="0"/>
          </a:effectRef>
          <a:fontRef idx="none"/>
        </p:style>
      </p:sp>
      <p:sp>
        <p:nvSpPr>
          <p:cNvPr id="41" name="Shape 41"/>
          <p:cNvSpPr/>
          <p:nvPr/>
        </p:nvSpPr>
        <p:spPr>
          <a:xfrm>
            <a:off x="4540250" y="3525838"/>
            <a:ext cx="46037" cy="4603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accent2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2" name="Shape 42"/>
          <p:cNvSpPr txBox="1">
            <a:spLocks noGrp="1"/>
          </p:cNvSpPr>
          <p:nvPr>
            <p:ph type="subTitle"/>
          </p:nvPr>
        </p:nvSpPr>
        <p:spPr>
          <a:xfrm>
            <a:off x="457200" y="3699804"/>
            <a:ext cx="8305800" cy="1143000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marL="0" lv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lvl="1" indent="0" algn="ctr">
              <a:buNone/>
            </a:lvl2pPr>
            <a:lvl3pPr marL="914400" lvl="2" indent="0" algn="ctr">
              <a:buNone/>
            </a:lvl3pPr>
            <a:lvl4pPr marL="1371600" lvl="3" indent="0" algn="ctr">
              <a:buNone/>
            </a:lvl4pPr>
            <a:lvl5pPr marL="1828800" lvl="4" indent="0" algn="ctr">
              <a:buNone/>
            </a:lvl5pPr>
            <a:lvl6pPr marL="2286000" lvl="5" indent="0" algn="ctr">
              <a:buNone/>
            </a:lvl6pPr>
            <a:lvl7pPr marL="2743200" lvl="6" indent="0" algn="ctr">
              <a:buNone/>
            </a:lvl7pPr>
            <a:lvl8pPr marL="3200400" lvl="7" indent="0" algn="ctr">
              <a:buNone/>
            </a:lvl8pPr>
            <a:lvl9pPr marL="3657600" lvl="8" indent="0" algn="ctr">
              <a:buNone/>
            </a:lvl9pPr>
          </a:lstStyle>
          <a:p>
            <a:r>
              <a:t>Образец подзаголовка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title" idx="1"/>
          </p:nvPr>
        </p:nvSpPr>
        <p:spPr>
          <a:xfrm>
            <a:off x="457200" y="1433732"/>
            <a:ext cx="8305800" cy="1981200"/>
          </a:xfrm>
          <a:prstGeom prst="rect">
            <a:avLst/>
          </a:prstGeom>
          <a:ln w="6350">
            <a:noFill/>
          </a:ln>
        </p:spPr>
        <p:txBody>
          <a:bodyPr>
            <a:noAutofit/>
          </a:bodyPr>
          <a:lstStyle>
            <a:defPPr/>
            <a:lvl1pPr lvl="0" algn="ctr">
              <a:defRPr sz="4800" b="0">
                <a:solidFill>
                  <a:srgbClr val="F9F9F9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139BE645-297C-4AB2-AAC4-61AEA4E68E47}" type="slidenum">
              <a:t>‹#›</a:t>
            </a:fld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body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0" name="Shape 20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2D9B2D4D-926F-4F61-AE7E-FE65D76BC3F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685800" y="4916488"/>
            <a:ext cx="7924800" cy="4762"/>
          </a:xfrm>
          <a:prstGeom prst="line">
            <a:avLst/>
          </a:prstGeom>
          <a:noFill/>
          <a:ln w="9525">
            <a:solidFill>
              <a:srgbClr val="E9E9E8"/>
            </a:solidFill>
            <a:prstDash val="solid"/>
          </a:ln>
        </p:spPr>
      </p:sp>
      <p:sp>
        <p:nvSpPr>
          <p:cNvPr id="9" name="Shape 9"/>
          <p:cNvSpPr txBox="1">
            <a:spLocks noGrp="1"/>
          </p:cNvSpPr>
          <p:nvPr>
            <p:ph type="title" idx="1"/>
          </p:nvPr>
        </p:nvSpPr>
        <p:spPr>
          <a:xfrm>
            <a:off x="685800" y="3505200"/>
            <a:ext cx="7924800" cy="1371600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 algn="l">
              <a:buNone/>
              <a:defRPr sz="4800" b="0">
                <a:solidFill>
                  <a:srgbClr val="F9F9F9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body"/>
          </p:nvPr>
        </p:nvSpPr>
        <p:spPr>
          <a:xfrm>
            <a:off x="685800" y="4958864"/>
            <a:ext cx="7924800" cy="984736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000" spc="100" baseline="0">
                <a:solidFill>
                  <a:schemeClr val="tx2"/>
                </a:solidFill>
              </a:defRPr>
            </a:lvl1pPr>
            <a:lvl2pPr lv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lvl="2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lvl="3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lvl="4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3288FB48-99C3-4EE3-B0CD-F4E5BB9EAEE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D7AC0CB1-20C8-422C-A744-6976C36B650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body"/>
          </p:nvPr>
        </p:nvSpPr>
        <p:spPr>
          <a:xfrm>
            <a:off x="457200" y="1524000"/>
            <a:ext cx="4059936" cy="4572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4648200" y="1524000"/>
            <a:ext cx="4059936" cy="4572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73C88782-3A9D-4A9F-A59B-2BBDE836A5B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3449C3B2-F9DB-4149-A612-4EB5C11CD0E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563563" y="2179638"/>
            <a:ext cx="3748087" cy="1586"/>
          </a:xfrm>
          <a:prstGeom prst="line">
            <a:avLst/>
          </a:prstGeom>
          <a:noFill/>
          <a:ln w="12700">
            <a:solidFill>
              <a:schemeClr val="bg2">
                <a:tint val="20000"/>
              </a:schemeClr>
            </a:solidFill>
            <a:prstDash val="solid"/>
          </a:ln>
        </p:spPr>
      </p:sp>
      <p:sp>
        <p:nvSpPr>
          <p:cNvPr id="73" name="Shape 73"/>
          <p:cNvSpPr/>
          <p:nvPr/>
        </p:nvSpPr>
        <p:spPr>
          <a:xfrm>
            <a:off x="4754563" y="2179638"/>
            <a:ext cx="3749674" cy="1586"/>
          </a:xfrm>
          <a:prstGeom prst="line">
            <a:avLst/>
          </a:prstGeom>
          <a:noFill/>
          <a:ln w="12700">
            <a:solidFill>
              <a:schemeClr val="bg2">
                <a:tint val="20000"/>
              </a:schemeClr>
            </a:solidFill>
            <a:prstDash val="solid"/>
          </a:ln>
        </p:spPr>
      </p:sp>
      <p:sp>
        <p:nvSpPr>
          <p:cNvPr id="74" name="Shape 74"/>
          <p:cNvSpPr txBox="1">
            <a:spLocks noGrp="1"/>
          </p:cNvSpPr>
          <p:nvPr>
            <p:ph type="body"/>
          </p:nvPr>
        </p:nvSpPr>
        <p:spPr>
          <a:xfrm>
            <a:off x="457200" y="1399593"/>
            <a:ext cx="4040188" cy="761999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defPPr/>
            <a:lvl1pPr marL="0" lv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lvl="1">
              <a:buNone/>
              <a:defRPr sz="20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lvl="2">
              <a:buNone/>
              <a:defRPr sz="1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lvl="3">
              <a:buNone/>
              <a:defRPr sz="16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lvl="4">
              <a:buNone/>
              <a:defRPr sz="16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457200" y="2201896"/>
            <a:ext cx="4038600" cy="391363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body" idx="3"/>
          </p:nvPr>
        </p:nvSpPr>
        <p:spPr>
          <a:xfrm>
            <a:off x="4649788" y="2201896"/>
            <a:ext cx="4038599" cy="391363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title" idx="1"/>
          </p:nvPr>
        </p:nvSpPr>
        <p:spPr>
          <a:xfrm>
            <a:off x="457200" y="155448"/>
            <a:ext cx="82296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4"/>
          </p:nvPr>
        </p:nvSpPr>
        <p:spPr>
          <a:xfrm>
            <a:off x="4648200" y="1399593"/>
            <a:ext cx="4040187" cy="761999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defPPr/>
            <a:lvl1pPr marL="0" lv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lvl="1">
              <a:buNone/>
              <a:defRPr sz="20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lvl="2">
              <a:buNone/>
              <a:defRPr sz="18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lvl="3">
              <a:buNone/>
              <a:defRPr sz="16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lvl="4">
              <a:buNone/>
              <a:defRPr sz="16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8CFDFE82-BD94-41AB-AC40-288BAC285913}" type="slidenum">
              <a:t>‹#›</a:t>
            </a:fld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body"/>
          </p:nvPr>
        </p:nvSpPr>
        <p:spPr>
          <a:xfrm>
            <a:off x="457200" y="457200"/>
            <a:ext cx="6248400" cy="5715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6781800" y="1600200"/>
            <a:ext cx="1984247" cy="3733800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 lvl="1">
              <a:buNone/>
              <a:defRPr sz="1200"/>
            </a:lvl2pPr>
            <a:lvl3pPr lvl="2">
              <a:buNone/>
              <a:defRPr sz="1000"/>
            </a:lvl3pPr>
            <a:lvl4pPr lvl="3">
              <a:buNone/>
              <a:defRPr sz="900"/>
            </a:lvl4pPr>
            <a:lvl5pPr lvl="4">
              <a:buNone/>
              <a:defRPr sz="9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title" idx="1"/>
          </p:nvPr>
        </p:nvSpPr>
        <p:spPr>
          <a:xfrm>
            <a:off x="6781800" y="457200"/>
            <a:ext cx="1981200" cy="1066800"/>
          </a:xfrm>
          <a:prstGeom prst="rect">
            <a:avLst/>
          </a:prstGeom>
        </p:spPr>
        <p:txBody>
          <a:bodyPr lIns="91440" tIns="91440"/>
          <a:lstStyle>
            <a:defPPr/>
            <a:lvl1pPr lvl="0" algn="l">
              <a:buNone/>
              <a:defRPr sz="1800" b="1" spc="-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7C1DCCA9-11B0-4120-A793-06FEB0F45CC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 idx="1"/>
          </p:nvPr>
        </p:nvSpPr>
        <p:spPr>
          <a:xfrm>
            <a:off x="6629400" y="457200"/>
            <a:ext cx="2057400" cy="1066800"/>
          </a:xfrm>
          <a:prstGeom prst="rect">
            <a:avLst/>
          </a:prstGeom>
        </p:spPr>
        <p:txBody>
          <a:bodyPr lIns="91440" tIns="91440"/>
          <a:lstStyle>
            <a:defPPr/>
            <a:lvl1pPr lvl="0" algn="l">
              <a:buNone/>
              <a:defRPr sz="1800" b="1" spc="-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body"/>
          </p:nvPr>
        </p:nvSpPr>
        <p:spPr>
          <a:xfrm>
            <a:off x="457200" y="457200"/>
            <a:ext cx="6019800" cy="5562600"/>
          </a:xfrm>
          <a:prstGeom prst="rect">
            <a:avLst/>
          </a:prstGeom>
          <a:solidFill>
            <a:schemeClr val="tx2">
              <a:tint val="40000"/>
            </a:schemeClr>
          </a:solidFill>
        </p:spPr>
        <p:txBody>
          <a:bodyPr>
            <a:normAutofit/>
          </a:bodyPr>
          <a:lstStyle>
            <a:defPPr/>
            <a:lvl1pPr marL="0" lv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t>Вставка рисунка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6629400" y="1600200"/>
            <a:ext cx="2057400" cy="4419600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lnSpc>
                <a:spcPct val="125000"/>
              </a:lnSpc>
              <a:spcAft>
                <a:spcPts val="1000"/>
              </a:spcAft>
              <a:buNone/>
              <a:defRPr sz="1600" b="0">
                <a:solidFill>
                  <a:schemeClr val="tx2"/>
                </a:solidFill>
              </a:defRPr>
            </a:lvl1pPr>
            <a:lvl2pPr lvl="1">
              <a:defRPr sz="1200"/>
            </a:lvl2pPr>
            <a:lvl3pPr lvl="2">
              <a:defRPr sz="1000"/>
            </a:lvl3pPr>
            <a:lvl4pPr lvl="3">
              <a:defRPr sz="900"/>
            </a:lvl4pPr>
            <a:lvl5pPr lvl="4">
              <a:defRPr sz="9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42BDA05D-B68C-409F-8B97-12AC49ABCAB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2AB61A15-0E71-416B-9747-5EC34590064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 idx="1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body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28.11.2022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9E6D3199-0884-4342-8784-BE1B9F0414C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25000">
              <a:srgbClr val="85C2FF"/>
            </a:gs>
            <a:gs pos="50000">
              <a:srgbClr val="C4D6EB"/>
            </a:gs>
            <a:gs pos="100000">
              <a:srgbClr val="FFEBFA"/>
            </a:gs>
          </a:gsLst>
        </a:gra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body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dt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28.11.2022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ft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 txBox="1">
            <a:spLocks noGrp="1"/>
          </p:cNvSpPr>
          <p:nvPr>
            <p:ph type="sldNum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defRPr sz="16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lvl="2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lvl="3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lvl="4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lvl="5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lvl="6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lvl="7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lvl="8" indent="0" algn="l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fld id="{372DCD3F-31D1-4B3E-814E-53FFE2CE07C3}" type="slidenum">
              <a:t>‹#›</a:t>
            </a:fld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title" idx="1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>
            <a:noFill/>
          </a:ln>
        </p:spPr>
        <p:txBody>
          <a:bodyPr vert="horz" lIns="91440" tIns="45720" rIns="91440" bIns="45720" anchor="b">
            <a:normAutofit/>
          </a:bodyPr>
          <a:lstStyle/>
          <a:p>
            <a:r>
              <a:t>Образец заголовка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l">
        <a:defRPr sz="4200" spc="-100">
          <a:solidFill>
            <a:srgbClr val="F9F9F9"/>
          </a:solidFill>
          <a:latin typeface="+mj-lt"/>
          <a:ea typeface="+mj-ea"/>
          <a:cs typeface="+mj-cs"/>
        </a:defRPr>
      </a:lvl1pPr>
      <a:lvl2pPr lvl="1" algn="l">
        <a:defRPr sz="4200">
          <a:solidFill>
            <a:srgbClr val="F9F9F9"/>
          </a:solidFill>
          <a:latin typeface="Georgia"/>
          <a:ea typeface="Georgia"/>
          <a:cs typeface="Georgia"/>
        </a:defRPr>
      </a:lvl2pPr>
      <a:lvl3pPr lvl="2" algn="l">
        <a:defRPr sz="4200">
          <a:solidFill>
            <a:srgbClr val="F9F9F9"/>
          </a:solidFill>
          <a:latin typeface="Georgia"/>
          <a:ea typeface="Georgia"/>
          <a:cs typeface="Georgia"/>
        </a:defRPr>
      </a:lvl3pPr>
      <a:lvl4pPr lvl="3" algn="l">
        <a:defRPr sz="4200">
          <a:solidFill>
            <a:srgbClr val="F9F9F9"/>
          </a:solidFill>
          <a:latin typeface="Georgia"/>
          <a:ea typeface="Georgia"/>
          <a:cs typeface="Georgia"/>
        </a:defRPr>
      </a:lvl4pPr>
      <a:lvl5pPr lvl="4" algn="l">
        <a:defRPr sz="4200">
          <a:solidFill>
            <a:srgbClr val="F9F9F9"/>
          </a:solidFill>
          <a:latin typeface="Georgia"/>
          <a:ea typeface="Georgia"/>
          <a:cs typeface="Georgia"/>
        </a:defRPr>
      </a:lvl5pPr>
      <a:lvl6pPr marL="457200" lvl="5" indent="0" algn="l">
        <a:defRPr sz="4200">
          <a:solidFill>
            <a:srgbClr val="F9F9F9"/>
          </a:solidFill>
          <a:latin typeface="Georgia"/>
          <a:ea typeface="Georgia"/>
          <a:cs typeface="Georgia"/>
        </a:defRPr>
      </a:lvl6pPr>
      <a:lvl7pPr marL="914400" lvl="6" indent="0" algn="l">
        <a:defRPr sz="4200">
          <a:solidFill>
            <a:srgbClr val="F9F9F9"/>
          </a:solidFill>
          <a:latin typeface="Georgia"/>
          <a:ea typeface="Georgia"/>
          <a:cs typeface="Georgia"/>
        </a:defRPr>
      </a:lvl7pPr>
      <a:lvl8pPr marL="1371600" lvl="7" indent="0" algn="l">
        <a:defRPr sz="4200">
          <a:solidFill>
            <a:srgbClr val="F9F9F9"/>
          </a:solidFill>
          <a:latin typeface="Georgia"/>
          <a:ea typeface="Georgia"/>
          <a:cs typeface="Georgia"/>
        </a:defRPr>
      </a:lvl8pPr>
      <a:lvl9pPr marL="1828800" lvl="8" indent="0" algn="l">
        <a:defRPr sz="4200">
          <a:solidFill>
            <a:srgbClr val="F9F9F9"/>
          </a:solidFill>
          <a:latin typeface="Georgia"/>
          <a:ea typeface="Georgia"/>
          <a:cs typeface="Georgia"/>
        </a:defRPr>
      </a:lvl9pPr>
    </p:titleStyle>
    <p:bodyStyle>
      <a:defPPr/>
      <a:lvl1pPr marL="273050" lvl="0" indent="-273050" algn="l">
        <a:spcBef>
          <a:spcPts val="600"/>
        </a:spcBef>
        <a:buClr>
          <a:schemeClr val="accent2"/>
        </a:buClr>
        <a:buSzPct val="8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lvl="1" indent="-273050" algn="l">
        <a:spcBef>
          <a:spcPts val="300"/>
        </a:spcBef>
        <a:buClr>
          <a:srgbClr val="C6DAE0"/>
        </a:buClr>
        <a:buSzPct val="85000"/>
        <a:buFont typeface="Wingdings 2"/>
        <a:buChar char=""/>
        <a:defRPr sz="2400">
          <a:solidFill>
            <a:schemeClr val="tx2"/>
          </a:solidFill>
          <a:latin typeface="+mn-lt"/>
          <a:ea typeface="+mn-ea"/>
          <a:cs typeface="+mn-cs"/>
        </a:defRPr>
      </a:lvl2pPr>
      <a:lvl3pPr marL="1004888" lvl="2" indent="-228600" algn="l">
        <a:spcBef>
          <a:spcPts val="300"/>
        </a:spcBef>
        <a:buClr>
          <a:srgbClr val="A5B6BB"/>
        </a:buClr>
        <a:buSzPct val="85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279525" lvl="3" indent="-228600" algn="l">
        <a:spcBef>
          <a:spcPts val="300"/>
        </a:spcBef>
        <a:buClr>
          <a:srgbClr val="C6DAE0"/>
        </a:buClr>
        <a:buSzPct val="85000"/>
        <a:buFont typeface="Wingdings 2"/>
        <a:buChar char=""/>
        <a:defRPr sz="1900">
          <a:solidFill>
            <a:schemeClr val="tx1"/>
          </a:solidFill>
          <a:latin typeface="+mn-lt"/>
          <a:ea typeface="+mn-ea"/>
          <a:cs typeface="+mn-cs"/>
        </a:defRPr>
      </a:lvl4pPr>
      <a:lvl5pPr marL="1554163" lvl="4" indent="-228600" algn="l">
        <a:spcBef>
          <a:spcPts val="338"/>
        </a:spcBef>
        <a:buClr>
          <a:srgbClr val="C6DAE0"/>
        </a:buClr>
        <a:buSzPct val="85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1828800" lvl="5" indent="-228600" algn="l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/>
        <a:buChar char="?"/>
        <a:defRPr sz="1700">
          <a:solidFill>
            <a:schemeClr val="tx1"/>
          </a:solidFill>
          <a:latin typeface="+mn-lt"/>
          <a:ea typeface="+mn-ea"/>
          <a:cs typeface="+mn-cs"/>
        </a:defRPr>
      </a:lvl6pPr>
      <a:lvl7pPr marL="2011679" lvl="6" indent="-182879" algn="l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/>
        <a:buChar char="?"/>
        <a:defRPr sz="16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lvl="7" indent="-182879" algn="l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/>
        <a:buChar char="?"/>
        <a:defRPr sz="1500">
          <a:solidFill>
            <a:schemeClr val="tx1"/>
          </a:solidFill>
          <a:latin typeface="+mn-lt"/>
          <a:ea typeface="+mn-ea"/>
          <a:cs typeface="+mn-cs"/>
        </a:defRPr>
      </a:lvl8pPr>
      <a:lvl9pPr marL="2560320" lvl="8" indent="-182879" algn="l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/>
        <a:buChar char="?"/>
        <a:defRPr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>
          <a:latin typeface="+mn-lt"/>
          <a:ea typeface="+mn-ea"/>
          <a:cs typeface="+mn-cs"/>
        </a:defRPr>
      </a:lvl1pPr>
      <a:lvl2pPr marL="457200" lvl="1" indent="0" algn="l">
        <a:defRPr>
          <a:latin typeface="+mn-lt"/>
          <a:ea typeface="+mn-ea"/>
          <a:cs typeface="+mn-cs"/>
        </a:defRPr>
      </a:lvl2pPr>
      <a:lvl3pPr marL="914400" lvl="2" indent="0" algn="l">
        <a:defRPr>
          <a:latin typeface="+mn-lt"/>
          <a:ea typeface="+mn-ea"/>
          <a:cs typeface="+mn-cs"/>
        </a:defRPr>
      </a:lvl3pPr>
      <a:lvl4pPr marL="1371600" lvl="3" indent="0" algn="l">
        <a:defRPr>
          <a:latin typeface="+mn-lt"/>
          <a:ea typeface="+mn-ea"/>
          <a:cs typeface="+mn-cs"/>
        </a:defRPr>
      </a:lvl4pPr>
      <a:lvl5pPr marL="1828800" lvl="4" indent="0" algn="l">
        <a:defRPr>
          <a:latin typeface="+mn-lt"/>
          <a:ea typeface="+mn-ea"/>
          <a:cs typeface="+mn-cs"/>
        </a:defRPr>
      </a:lvl5pPr>
      <a:lvl6pPr marL="2286000" lvl="5" indent="0" algn="l">
        <a:defRPr>
          <a:latin typeface="+mn-lt"/>
          <a:ea typeface="+mn-ea"/>
          <a:cs typeface="+mn-cs"/>
        </a:defRPr>
      </a:lvl6pPr>
      <a:lvl7pPr marL="2743200" lvl="6" indent="0" algn="l">
        <a:defRPr>
          <a:latin typeface="+mn-lt"/>
          <a:ea typeface="+mn-ea"/>
          <a:cs typeface="+mn-cs"/>
        </a:defRPr>
      </a:lvl7pPr>
      <a:lvl8pPr marL="3200400" lvl="7" indent="0" algn="l">
        <a:defRPr>
          <a:latin typeface="+mn-lt"/>
          <a:ea typeface="+mn-ea"/>
          <a:cs typeface="+mn-cs"/>
        </a:defRPr>
      </a:lvl8pPr>
      <a:lvl9pPr marL="3657600" lvl="8" indent="0" algn="l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Group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358338" y="219075"/>
            <a:ext cx="8427320" cy="1246495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/>
            <a:r>
              <a:rPr lang="ru-RU" sz="25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 Международная конференция</a:t>
            </a:r>
            <a:br>
              <a:rPr lang="ru-RU" sz="25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«Математическая биология и биоинформатика»</a:t>
            </a:r>
            <a:b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Пущино, 12-15 октября 2026 г.</a:t>
            </a:r>
            <a:endParaRPr sz="25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84" name="Shape 84"/>
          <p:cNvSpPr/>
          <p:nvPr/>
        </p:nvSpPr>
        <p:spPr>
          <a:xfrm>
            <a:off x="358338" y="4541101"/>
            <a:ext cx="8427320" cy="1477328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/>
            <a:r>
              <a:rPr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Докладчик</a:t>
            </a:r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</a:t>
            </a:r>
            <a:r>
              <a:rPr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Хряпина</a:t>
            </a:r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Софья Константиновна</a:t>
            </a:r>
            <a:r>
              <a:rPr lang="en-US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Самираева</a:t>
            </a:r>
            <a:r>
              <a:rPr lang="ru-RU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Айна </a:t>
            </a:r>
            <a:r>
              <a:rPr lang="ru-RU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Сеймуровна</a:t>
            </a:r>
            <a:endParaRPr lang="ru-RU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b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едеральное государственное бюджетное образовательное учреждение высшего образования «Тюменский государственный медицинский университет» Министерства здравоохранения Российской Федерации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1008060" y="2033839"/>
            <a:ext cx="7127875" cy="193899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lIns="91440" tIns="45720" rIns="91440" bIns="45720" anchor="ctr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marL="0" indent="0" algn="ctr">
              <a:buNone/>
            </a:pPr>
            <a:r>
              <a:rPr lang="ru-RU" sz="3000" b="1" dirty="0">
                <a:effectLst/>
                <a:latin typeface="Times New Roman" panose="02020603050405020304" pitchFamily="18" charset="0"/>
                <a:ea typeface="Times" panose="02020603050405020304" pitchFamily="18" charset="0"/>
              </a:rPr>
              <a:t>Феноменологическая модель сезонной активности иксодовых клещей по данным гражданской науки (платформа </a:t>
            </a:r>
            <a:r>
              <a:rPr lang="ru-RU" sz="3000" b="1" dirty="0" err="1">
                <a:effectLst/>
                <a:latin typeface="Times New Roman" panose="02020603050405020304" pitchFamily="18" charset="0"/>
                <a:ea typeface="Times" panose="02020603050405020304" pitchFamily="18" charset="0"/>
              </a:rPr>
              <a:t>iNaturalist</a:t>
            </a:r>
            <a:r>
              <a:rPr lang="ru-RU" sz="3000" b="1" dirty="0">
                <a:effectLst/>
                <a:latin typeface="Times New Roman" panose="02020603050405020304" pitchFamily="18" charset="0"/>
                <a:ea typeface="Times" panose="02020603050405020304" pitchFamily="18" charset="0"/>
              </a:rPr>
              <a:t>)</a:t>
            </a:r>
            <a:endParaRPr sz="3000" b="1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4102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B4D0E2E8-FB95-4E96-9EB8-D234CFA7A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518" y="623731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Group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/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just"/>
            <a:endParaRPr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/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just"/>
            <a:endParaRPr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8391926" y="116632"/>
            <a:ext cx="609600" cy="4572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/>
          <a:lstStyle>
            <a:defPPr/>
            <a:lvl1pPr lvl="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D984CC2-20B8-46CD-A0F1-95E3E069432A}" type="slidenum">
              <a:rPr sz="1800" b="1">
                <a:solidFill>
                  <a:schemeClr val="accent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pPr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sz="1800" b="1" dirty="0">
              <a:solidFill>
                <a:schemeClr val="accent3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DE2A5E-2E63-4BB9-9DFB-BACC648643F3}"/>
              </a:ext>
            </a:extLst>
          </p:cNvPr>
          <p:cNvSpPr txBox="1"/>
          <p:nvPr/>
        </p:nvSpPr>
        <p:spPr>
          <a:xfrm>
            <a:off x="667325" y="819201"/>
            <a:ext cx="7853410" cy="3450945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Актуальность исследования</a:t>
            </a:r>
            <a:r>
              <a:rPr lang="ru-RU" sz="2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–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методы мониторинга динамики активности клещей являются трудоёмкими, экономически затратными и территориально ограниченными, что не позволяет оперативно получать репрезентативные данные на больших пространствах, </a:t>
            </a:r>
            <a:r>
              <a:rPr lang="ru-RU" sz="2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всё большее значение приобретают данные гражданской науки,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 платформа </a:t>
            </a:r>
            <a:r>
              <a:rPr lang="ru-RU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iNaturalist</a:t>
            </a:r>
            <a:r>
              <a:rPr lang="ru-RU" sz="2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Однако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</a:t>
            </a:r>
            <a:r>
              <a:rPr lang="ru-RU" sz="2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асколько корректно такие данные позволяют описывать сезонную динамику активности клещей, остаётся недостаточно изученным.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30419E-7651-4AB5-86A6-D6D125FA3B51}"/>
              </a:ext>
            </a:extLst>
          </p:cNvPr>
          <p:cNvSpPr txBox="1"/>
          <p:nvPr/>
        </p:nvSpPr>
        <p:spPr>
          <a:xfrm>
            <a:off x="662394" y="4464630"/>
            <a:ext cx="7853409" cy="1588705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Цель работы</a:t>
            </a:r>
            <a:r>
              <a:rPr lang="ru-RU" sz="22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–</a:t>
            </a:r>
            <a:r>
              <a:rPr lang="ru-RU" sz="2200" b="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построить феноменологическую кривую сезонной активности иксодовых клещей по данным наблюдений платформы </a:t>
            </a:r>
            <a:r>
              <a:rPr lang="ru-RU" sz="2200" b="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iNaturalist</a:t>
            </a:r>
            <a:r>
              <a:rPr lang="ru-RU" sz="2200" b="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оценить параметры пиков и длительность активного периода</a:t>
            </a:r>
            <a:endParaRPr lang="ru-RU" sz="2200" dirty="0"/>
          </a:p>
        </p:txBody>
      </p:sp>
      <p:pic>
        <p:nvPicPr>
          <p:cNvPr id="8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E9EA29B4-D93A-4120-A74A-7DB918CDF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518" y="623731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Group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8388424" y="116632"/>
            <a:ext cx="609600" cy="457200"/>
          </a:xfrm>
          <a:prstGeom prst="rect">
            <a:avLst/>
          </a:prstGeom>
          <a:noFill/>
          <a:ln>
            <a:solidFill>
              <a:schemeClr val="accent3">
                <a:lumMod val="90000"/>
              </a:schemeClr>
            </a:solidFill>
          </a:ln>
        </p:spPr>
        <p:txBody>
          <a:bodyPr wrap="square"/>
          <a:lstStyle>
            <a:defPPr/>
            <a:lvl1pPr lvl="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fld id="{104297EA-1BB2-4402-878E-FBE3ECBA0E5B}" type="slidenum">
              <a:rPr sz="1800" b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</a:rPr>
              <a:t>3</a:t>
            </a:fld>
            <a:endParaRPr sz="1800" b="1" dirty="0">
              <a:solidFill>
                <a:schemeClr val="accent3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2" name="Shape 102"/>
          <p:cNvSpPr txBox="1"/>
          <p:nvPr/>
        </p:nvSpPr>
        <p:spPr>
          <a:xfrm>
            <a:off x="2539014" y="84088"/>
            <a:ext cx="4104804" cy="52228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/>
            <a:r>
              <a:rPr sz="2800" b="1" dirty="0" err="1">
                <a:latin typeface="Times New Roman"/>
                <a:ea typeface="Times New Roman"/>
                <a:cs typeface="Times New Roman"/>
              </a:rPr>
              <a:t>Материалы</a:t>
            </a:r>
            <a:r>
              <a:rPr sz="2800" b="1" dirty="0">
                <a:latin typeface="Times New Roman"/>
                <a:ea typeface="Times New Roman"/>
                <a:cs typeface="Times New Roman"/>
              </a:rPr>
              <a:t> и </a:t>
            </a:r>
            <a:r>
              <a:rPr sz="2800" b="1" dirty="0" err="1">
                <a:latin typeface="Times New Roman"/>
                <a:ea typeface="Times New Roman"/>
                <a:cs typeface="Times New Roman"/>
              </a:rPr>
              <a:t>методы</a:t>
            </a:r>
            <a:endParaRPr sz="28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3" name="Shape 103"/>
          <p:cNvSpPr txBox="1"/>
          <p:nvPr/>
        </p:nvSpPr>
        <p:spPr>
          <a:xfrm>
            <a:off x="232934" y="836712"/>
            <a:ext cx="8693906" cy="4608512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vert="horz" wrap="square" lIns="90000" tIns="46800" rIns="90000" bIns="46800" anchor="t">
            <a:noAutofit/>
          </a:bodyPr>
          <a:lstStyle/>
          <a:p>
            <a:pPr algn="just">
              <a:lnSpc>
                <a:spcPct val="110000"/>
              </a:lnSpc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роанализированы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иксодовых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клещей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родов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Ixodes и Dermacentor,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внесённые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наблюдателями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РФ в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Microsoft Office Excel 2016.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выборки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630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379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сглаживани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случайных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сгруппированы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декадам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Полученное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аппроксимировалось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двумя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типами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Унимодальное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гауссово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</a:t>
            </a:r>
            <a:endParaRPr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гауссиан</a:t>
            </a:r>
            <a:endParaRPr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41440B-213B-47FB-BA2C-96A46788D8D2}"/>
              </a:ext>
            </a:extLst>
          </p:cNvPr>
          <p:cNvSpPr txBox="1"/>
          <p:nvPr/>
        </p:nvSpPr>
        <p:spPr>
          <a:xfrm>
            <a:off x="225047" y="5841548"/>
            <a:ext cx="8693906" cy="885242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Подбор параметров осуществлялся методом наименьших квадратов с использованием алгоритмов численной оптимизации. Сравнение качества моделей проводилось по информационным критериям </a:t>
            </a:r>
            <a:r>
              <a:rPr lang="ru-RU" sz="1600" dirty="0" err="1">
                <a:latin typeface="Times New Roman"/>
                <a:ea typeface="Times New Roman"/>
                <a:cs typeface="Times New Roman"/>
              </a:rPr>
              <a:t>Акаике</a:t>
            </a:r>
            <a:r>
              <a:rPr lang="ru-RU" sz="1600" dirty="0">
                <a:latin typeface="Times New Roman"/>
                <a:ea typeface="Times New Roman"/>
                <a:cs typeface="Times New Roman"/>
              </a:rPr>
              <a:t> (AIC) и Байесовскому (BIC).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DA8C7A-6808-40CC-B668-64DE4B165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416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5929BC5C-FDF2-47CD-9F18-C0905D956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76" y="11663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Group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8388424" y="116632"/>
            <a:ext cx="609600" cy="457200"/>
          </a:xfrm>
          <a:prstGeom prst="rect">
            <a:avLst/>
          </a:prstGeom>
          <a:noFill/>
          <a:ln>
            <a:solidFill>
              <a:schemeClr val="accent3">
                <a:lumMod val="90000"/>
              </a:schemeClr>
            </a:solidFill>
          </a:ln>
        </p:spPr>
        <p:txBody>
          <a:bodyPr wrap="square"/>
          <a:lstStyle>
            <a:defPPr/>
            <a:lvl1pPr lvl="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fld id="{104297EA-1BB2-4402-878E-FBE3ECBA0E5B}" type="slidenum">
              <a:rPr sz="1800" b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</a:rPr>
              <a:t>4</a:t>
            </a:fld>
            <a:endParaRPr sz="1800" b="1" dirty="0">
              <a:solidFill>
                <a:schemeClr val="accent3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2" name="Shape 102"/>
          <p:cNvSpPr txBox="1"/>
          <p:nvPr/>
        </p:nvSpPr>
        <p:spPr>
          <a:xfrm>
            <a:off x="2539014" y="84088"/>
            <a:ext cx="4104804" cy="52228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/>
            <a:r>
              <a:rPr sz="2800" b="1" dirty="0" err="1">
                <a:latin typeface="Times New Roman"/>
                <a:ea typeface="Times New Roman"/>
                <a:cs typeface="Times New Roman"/>
              </a:rPr>
              <a:t>Материалы</a:t>
            </a:r>
            <a:r>
              <a:rPr sz="2800" b="1" dirty="0">
                <a:latin typeface="Times New Roman"/>
                <a:ea typeface="Times New Roman"/>
                <a:cs typeface="Times New Roman"/>
              </a:rPr>
              <a:t> и </a:t>
            </a:r>
            <a:r>
              <a:rPr sz="2800" b="1" dirty="0" err="1">
                <a:latin typeface="Times New Roman"/>
                <a:ea typeface="Times New Roman"/>
                <a:cs typeface="Times New Roman"/>
              </a:rPr>
              <a:t>методы</a:t>
            </a:r>
            <a:endParaRPr sz="28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DA8C7A-6808-40CC-B668-64DE4B165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416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F8BFAD-9366-4E18-A9C9-88A23499088C}"/>
              </a:ext>
            </a:extLst>
          </p:cNvPr>
          <p:cNvSpPr txBox="1"/>
          <p:nvPr/>
        </p:nvSpPr>
        <p:spPr>
          <a:xfrm>
            <a:off x="846999" y="1340768"/>
            <a:ext cx="7488832" cy="4493538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Для аппроксимации бимодального распределения сезонной активности клещей </a:t>
            </a:r>
            <a:r>
              <a:rPr lang="ru-RU" sz="2200" dirty="0"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использовалась феноменологическая модель, представляющая собой сумму двух гауссовых функций:</a:t>
            </a:r>
          </a:p>
          <a:p>
            <a:pPr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200" i="1" dirty="0">
              <a:effectLst/>
              <a:latin typeface="Times New Roman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200" i="1" dirty="0">
              <a:effectLst/>
              <a:latin typeface="Times New Roman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200" i="1" dirty="0">
              <a:latin typeface="Times New Roman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i="1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i="1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) – частота встречаемости клещей; </a:t>
            </a:r>
            <a:r>
              <a:rPr lang="ru-RU" sz="2200" i="1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– независимая переменная времени; </a:t>
            </a:r>
            <a:r>
              <a:rPr lang="ru-RU" sz="2200" i="1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200" i="1" baseline="-250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i="1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, A</a:t>
            </a:r>
            <a:r>
              <a:rPr lang="ru-RU" sz="2200" i="1" baseline="-250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–амплитуды весеннего и осеннего пиков; μ</a:t>
            </a:r>
            <a:r>
              <a:rPr lang="ru-RU" sz="2200" baseline="-250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, μ</a:t>
            </a:r>
            <a:r>
              <a:rPr lang="ru-RU" sz="2200" baseline="-250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– дата наступления 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max.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весенней и осенней волны; σ</a:t>
            </a:r>
            <a:r>
              <a:rPr lang="ru-RU" sz="2200" baseline="-250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, σ</a:t>
            </a:r>
            <a:r>
              <a:rPr lang="ru-RU" sz="2200" baseline="-250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ширина распределения и продолжительность каждой из волн активности</a:t>
            </a:r>
            <a:endParaRPr lang="ru-RU" sz="22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CEE8EEA-ADB5-49F8-8D1C-536ABEE75B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290028"/>
              </p:ext>
            </p:extLst>
          </p:nvPr>
        </p:nvGraphicFramePr>
        <p:xfrm>
          <a:off x="1453607" y="2979276"/>
          <a:ext cx="6275617" cy="899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r:id="rId3" imgW="3022600" imgH="457200" progId="Equation.DSMT4">
                  <p:embed/>
                </p:oleObj>
              </mc:Choice>
              <mc:Fallback>
                <p:oleObj r:id="rId3" imgW="3022600" imgH="457200" progId="Equation.DSMT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FCEE8EEA-ADB5-49F8-8D1C-536ABEE75B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3607" y="2979276"/>
                        <a:ext cx="6275617" cy="8994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96499C77-59F4-4193-9D5F-F7E4078C5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518" y="623731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650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D8FA"/>
        </a:solidFill>
        <a:effectLst/>
      </p:bgPr>
    </p:bg>
    <p:spTree>
      <p:nvGrpSpPr>
        <p:cNvPr id="1" name="Group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3167757" y="99911"/>
            <a:ext cx="2808486" cy="5232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/>
            <a:r>
              <a:rPr sz="2800" b="1" dirty="0" err="1">
                <a:latin typeface="Times New Roman"/>
                <a:ea typeface="Times New Roman"/>
                <a:cs typeface="Times New Roman"/>
              </a:rPr>
              <a:t>Результаты</a:t>
            </a:r>
            <a:endParaRPr sz="28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8355774" y="132921"/>
            <a:ext cx="609600" cy="457200"/>
          </a:xfrm>
          <a:prstGeom prst="rect">
            <a:avLst/>
          </a:prstGeom>
          <a:noFill/>
          <a:ln>
            <a:solidFill>
              <a:schemeClr val="accent3">
                <a:lumMod val="90000"/>
              </a:schemeClr>
            </a:solidFill>
          </a:ln>
        </p:spPr>
        <p:txBody>
          <a:bodyPr wrap="square"/>
          <a:lstStyle>
            <a:defPPr/>
            <a:lvl1pPr lvl="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fld id="{0E11A81D-6D9C-486C-BA1E-61489AF50560}" type="slidenum">
              <a:rPr sz="1800" b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</a:rPr>
              <a:t>5</a:t>
            </a:fld>
            <a:endParaRPr sz="1800" b="1" dirty="0">
              <a:solidFill>
                <a:schemeClr val="accent3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183077" y="1304764"/>
            <a:ext cx="8777846" cy="4356482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vert="horz" wrap="square" lIns="90000" tIns="46800" rIns="90000" bIns="46800" anchor="t">
            <a:noAutofit/>
          </a:bodyPr>
          <a:lstStyle/>
          <a:p>
            <a:pPr algn="just">
              <a:lnSpc>
                <a:spcPct val="110000"/>
              </a:lnSpc>
            </a:pP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клещей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подтвердил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гипотезу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нелинейном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сезонной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критериев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показало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бимодальная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описывает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одномодальной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описывающая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динамику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встречаемости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клещей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2026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3EC56D-E564-4D8E-B05A-F775924AB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85017" y="4797152"/>
            <a:ext cx="25202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AFC2207-DFBF-40BF-960D-520F3E6E8A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818248"/>
              </p:ext>
            </p:extLst>
          </p:nvPr>
        </p:nvGraphicFramePr>
        <p:xfrm>
          <a:off x="794934" y="4437112"/>
          <a:ext cx="7560840" cy="856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r:id="rId3" imgW="3251200" imgH="419100" progId="Equation.DSMT4">
                  <p:embed/>
                </p:oleObj>
              </mc:Choice>
              <mc:Fallback>
                <p:oleObj r:id="rId3" imgW="3251200" imgH="4191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934" y="4437112"/>
                        <a:ext cx="7560840" cy="8564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77FC5735-3E80-4147-BE1F-DE78683A8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518" y="623731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Group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3167757" y="99911"/>
            <a:ext cx="2808486" cy="5232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/>
            <a:r>
              <a:rPr sz="2800" b="1" dirty="0" err="1">
                <a:latin typeface="Times New Roman"/>
                <a:ea typeface="Times New Roman"/>
                <a:cs typeface="Times New Roman"/>
              </a:rPr>
              <a:t>Результаты</a:t>
            </a:r>
            <a:endParaRPr sz="28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8351323" y="99911"/>
            <a:ext cx="609600" cy="457200"/>
          </a:xfrm>
          <a:prstGeom prst="rect">
            <a:avLst/>
          </a:prstGeom>
          <a:noFill/>
          <a:ln>
            <a:solidFill>
              <a:schemeClr val="accent3">
                <a:lumMod val="90000"/>
              </a:schemeClr>
            </a:solidFill>
          </a:ln>
        </p:spPr>
        <p:txBody>
          <a:bodyPr wrap="square"/>
          <a:lstStyle>
            <a:defPPr/>
            <a:lvl1pPr lvl="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fld id="{0E11A81D-6D9C-486C-BA1E-61489AF50560}" type="slidenum">
              <a:rPr sz="1800" b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</a:rPr>
              <a:t>6</a:t>
            </a:fld>
            <a:endParaRPr sz="1800" b="1" dirty="0">
              <a:solidFill>
                <a:schemeClr val="accent3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183077" y="1880828"/>
            <a:ext cx="8777846" cy="3096344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vert="horz" wrap="square" lIns="90000" tIns="46800" rIns="90000" bIns="46800" anchor="t">
            <a:noAutofit/>
          </a:bodyPr>
          <a:lstStyle/>
          <a:p>
            <a:pPr algn="just">
              <a:lnSpc>
                <a:spcPct val="110000"/>
              </a:lnSpc>
            </a:pP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позволила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0000"/>
              </a:lnSpc>
            </a:pP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Весенний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максимум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130-й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амплитудой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109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декаду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0000"/>
              </a:lnSpc>
            </a:pP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Осенний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</a:t>
            </a:r>
            <a:r>
              <a:rPr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слабее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максимум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приходится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240-й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конец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амплитудой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суженным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6FE4390A-85DB-400B-B49C-3C9B7FACE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518" y="623731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924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Group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3167757" y="99911"/>
            <a:ext cx="2808486" cy="5232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/>
            <a:r>
              <a:rPr sz="2800" b="1" dirty="0" err="1">
                <a:latin typeface="Times New Roman"/>
                <a:ea typeface="Times New Roman"/>
                <a:cs typeface="Times New Roman"/>
              </a:rPr>
              <a:t>Результаты</a:t>
            </a:r>
            <a:endParaRPr sz="28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8351323" y="99911"/>
            <a:ext cx="609600" cy="457200"/>
          </a:xfrm>
          <a:prstGeom prst="rect">
            <a:avLst/>
          </a:prstGeom>
          <a:noFill/>
          <a:ln>
            <a:solidFill>
              <a:schemeClr val="accent3">
                <a:lumMod val="90000"/>
              </a:schemeClr>
            </a:solidFill>
          </a:ln>
        </p:spPr>
        <p:txBody>
          <a:bodyPr wrap="square"/>
          <a:lstStyle>
            <a:defPPr/>
            <a:lvl1pPr lvl="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fld id="{0E11A81D-6D9C-486C-BA1E-61489AF50560}" type="slidenum">
              <a:rPr sz="1800" b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</a:rPr>
              <a:t>7</a:t>
            </a:fld>
            <a:endParaRPr sz="1800" b="1" dirty="0">
              <a:solidFill>
                <a:schemeClr val="accent3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183077" y="1880828"/>
            <a:ext cx="8777846" cy="3096344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vert="horz" wrap="square" lIns="90000" tIns="46800" rIns="90000" bIns="46800" anchor="t">
            <a:noAutofit/>
          </a:bodyPr>
          <a:lstStyle/>
          <a:p>
            <a:pPr algn="just">
              <a:lnSpc>
                <a:spcPct val="110000"/>
              </a:lnSpc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оценки общей продолжительности активного периода был вычислен интервал, аккумулирующий 90% площади под кривой. Он охватывает период с 83-го по 242-й день года. </a:t>
            </a: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продолжительность активного сезона клещей оценивается в 160 дней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(⁓ 5,3 месяцев).</a:t>
            </a:r>
          </a:p>
          <a:p>
            <a:pPr algn="just">
              <a:lnSpc>
                <a:spcPct val="110000"/>
              </a:lnSpc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Различия в дисперсиях пиков – весенняя волна более активна и растянута во времени, тогда как осенняя является более сконцентрированной и кратковременной.</a:t>
            </a:r>
          </a:p>
        </p:txBody>
      </p:sp>
      <p:pic>
        <p:nvPicPr>
          <p:cNvPr id="5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0C1A6A22-CA41-4C7A-B857-92C4C8390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518" y="623731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032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D8FA"/>
        </a:solidFill>
        <a:effectLst/>
      </p:bgPr>
    </p:bg>
    <p:spTree>
      <p:nvGrpSpPr>
        <p:cNvPr id="1" name="Group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8411934" y="116632"/>
            <a:ext cx="609600" cy="457200"/>
          </a:xfrm>
          <a:prstGeom prst="rect">
            <a:avLst/>
          </a:prstGeom>
          <a:noFill/>
          <a:ln>
            <a:solidFill>
              <a:schemeClr val="accent3">
                <a:lumMod val="90000"/>
              </a:schemeClr>
            </a:solidFill>
          </a:ln>
        </p:spPr>
        <p:txBody>
          <a:bodyPr wrap="square"/>
          <a:lstStyle>
            <a:defPPr/>
            <a:lvl1pPr lvl="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fld id="{AC054B06-F766-4DD0-804D-41D1EBD980A1}" type="slidenum">
              <a:rPr sz="1800" b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</a:rPr>
              <a:t>8</a:t>
            </a:fld>
            <a:endParaRPr sz="1800" b="1" dirty="0">
              <a:solidFill>
                <a:schemeClr val="accent3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D859BD-7816-4077-AA4E-3BCBFB6FE8CC}"/>
              </a:ext>
            </a:extLst>
          </p:cNvPr>
          <p:cNvSpPr txBox="1"/>
          <p:nvPr/>
        </p:nvSpPr>
        <p:spPr>
          <a:xfrm>
            <a:off x="3176972" y="188640"/>
            <a:ext cx="2790056" cy="5232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Обсуждение</a:t>
            </a:r>
            <a:endParaRPr lang="ru-RU" sz="2800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101779-60E3-4857-B35A-7B78CD84EE88}"/>
              </a:ext>
            </a:extLst>
          </p:cNvPr>
          <p:cNvSpPr txBox="1"/>
          <p:nvPr/>
        </p:nvSpPr>
        <p:spPr>
          <a:xfrm>
            <a:off x="251520" y="1161937"/>
            <a:ext cx="8640960" cy="4534126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одель сезонной активности клещей строится по данным одного сезона гражданской науки</a:t>
            </a:r>
            <a:r>
              <a:rPr lang="en-US" sz="2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несмотря на малый размер выборки и неравномерность наблюдательского усилия. Предложенный подход может быть использован как </a:t>
            </a: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быстрый и недорогой инструмент предварительной оценки сезонности </a:t>
            </a:r>
            <a:r>
              <a:rPr lang="ru-RU" sz="2200" b="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 проведения полноценного мониторинга.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200" b="0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Однако есть ряд ограничений</a:t>
            </a:r>
            <a:r>
              <a:rPr lang="en-US" sz="2200" b="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200" b="0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связанный с: </a:t>
            </a:r>
          </a:p>
          <a:p>
            <a:pPr marL="342900" marR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200" b="1" dirty="0">
                <a:solidFill>
                  <a:srgbClr val="0F1115"/>
                </a:solidFill>
                <a:latin typeface="Times New Roman"/>
                <a:ea typeface="Times New Roman"/>
                <a:cs typeface="Times New Roman"/>
              </a:rPr>
              <a:t>Неполнотой данных</a:t>
            </a:r>
            <a:endParaRPr lang="ru-RU" sz="2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marR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200" b="1" dirty="0">
                <a:solidFill>
                  <a:srgbClr val="0F1115"/>
                </a:solidFill>
                <a:latin typeface="Times New Roman"/>
                <a:ea typeface="Times New Roman"/>
                <a:cs typeface="Times New Roman"/>
              </a:rPr>
              <a:t>Смещением выборки</a:t>
            </a:r>
            <a:endParaRPr lang="ru-RU" sz="2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marR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200" b="1" dirty="0">
                <a:solidFill>
                  <a:srgbClr val="0F1115"/>
                </a:solidFill>
                <a:latin typeface="Times New Roman"/>
                <a:ea typeface="Times New Roman"/>
                <a:cs typeface="Times New Roman"/>
              </a:rPr>
              <a:t>Точностью идентификации</a:t>
            </a:r>
            <a:endParaRPr lang="ru-RU" sz="2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marR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2200" b="1" dirty="0">
                <a:solidFill>
                  <a:srgbClr val="0F1115"/>
                </a:solidFill>
                <a:latin typeface="Times New Roman"/>
                <a:ea typeface="Times New Roman"/>
                <a:cs typeface="Times New Roman"/>
              </a:rPr>
              <a:t>Незавершённостью сезона</a:t>
            </a:r>
            <a:endParaRPr lang="ru-RU" sz="2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DAD0C766-37F7-47A5-8598-BDEDD21D0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6" y="11663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D8FA"/>
        </a:solidFill>
        <a:effectLst/>
      </p:bgPr>
    </p:bg>
    <p:spTree>
      <p:nvGrpSpPr>
        <p:cNvPr id="1" name="Group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8388424" y="116632"/>
            <a:ext cx="609600" cy="457200"/>
          </a:xfrm>
          <a:prstGeom prst="rect">
            <a:avLst/>
          </a:prstGeom>
          <a:noFill/>
          <a:ln>
            <a:solidFill>
              <a:schemeClr val="accent3">
                <a:lumMod val="90000"/>
              </a:schemeClr>
            </a:solidFill>
          </a:ln>
        </p:spPr>
        <p:txBody>
          <a:bodyPr wrap="square"/>
          <a:lstStyle>
            <a:defPPr/>
            <a:lvl1pPr lvl="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fld id="{BBA1A9AC-DA37-442E-A2DE-9801A1429622}" type="slidenum">
              <a:rPr sz="1800" b="1">
                <a:solidFill>
                  <a:schemeClr val="accent3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9</a:t>
            </a:fld>
            <a:endParaRPr sz="1800" b="1" dirty="0">
              <a:solidFill>
                <a:schemeClr val="accent3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3383617" y="126732"/>
            <a:ext cx="2376761" cy="52322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>
            <a:defPPr/>
            <a:lvl1pPr lvl="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 algn="l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/>
            <a:r>
              <a:rPr sz="2800" b="1" dirty="0" err="1">
                <a:latin typeface="Times New Roman"/>
                <a:ea typeface="Times New Roman"/>
                <a:cs typeface="Times New Roman"/>
              </a:rPr>
              <a:t>Выводы</a:t>
            </a:r>
            <a:endParaRPr sz="28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15" name="Shape 115"/>
          <p:cNvSpPr txBox="1"/>
          <p:nvPr/>
        </p:nvSpPr>
        <p:spPr>
          <a:xfrm>
            <a:off x="779569" y="2283977"/>
            <a:ext cx="7584855" cy="2290046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vert="horz" wrap="square" lIns="90000" tIns="46800" rIns="90000" bIns="46800" anchor="t">
            <a:noAutofit/>
          </a:bodyPr>
          <a:lstStyle/>
          <a:p>
            <a:pPr algn="just">
              <a:lnSpc>
                <a:spcPct val="110000"/>
              </a:lnSpc>
            </a:pP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корректную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сезонной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иксодовых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клещей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бимодальной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кривой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Предложенная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выступает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инструментом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сроков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профилактических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экспертного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</a:t>
            </a:r>
            <a:r>
              <a:rPr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F9235DD6-0DAF-4ECA-B626-543606982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518" y="623731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D8FA"/>
        </a:solidFill>
        <a:effectLst/>
      </p:bgPr>
    </p:bg>
    <p:spTree>
      <p:nvGrpSpPr>
        <p:cNvPr id="1" name="Group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872377" y="2924944"/>
            <a:ext cx="7560841" cy="1938992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000" b="1" cap="all" dirty="0" err="1">
                <a:solidFill>
                  <a:schemeClr val="accent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Благодар</a:t>
            </a:r>
            <a:r>
              <a:rPr lang="ru-RU" sz="6000" b="1" cap="all" dirty="0">
                <a:solidFill>
                  <a:schemeClr val="accent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им</a:t>
            </a:r>
            <a:r>
              <a:rPr sz="6000" b="1" cap="all" dirty="0">
                <a:solidFill>
                  <a:schemeClr val="accent2">
                    <a:lumMod val="25000"/>
                  </a:schemeClr>
                </a:solidFill>
                <a:latin typeface="Times New Roman"/>
                <a:ea typeface="Times New Roman"/>
                <a:cs typeface="Times New Roman"/>
              </a:rPr>
              <a:t> ЗА ВНИМАНИЕ!</a:t>
            </a:r>
            <a:endParaRPr sz="6000" b="1" cap="all" dirty="0">
              <a:solidFill>
                <a:schemeClr val="accent2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 txBox="1"/>
          <p:nvPr/>
        </p:nvSpPr>
        <p:spPr>
          <a:xfrm>
            <a:off x="1403648" y="1052736"/>
            <a:ext cx="6192688" cy="12003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lIns="91440" tIns="45720" rIns="91440" bIns="4572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600" b="1" cap="all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ПРЕЗЕНТАЦИЯ ЗАВЕРШЕНА!</a:t>
            </a:r>
            <a:endParaRPr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solidFill>
              <a:schemeClr val="accent3">
                <a:lumMod val="90000"/>
              </a:schemeClr>
            </a:solidFill>
          </a:ln>
        </p:spPr>
        <p:txBody>
          <a:bodyPr wrap="square"/>
          <a:lstStyle>
            <a:defPPr/>
            <a:lvl1pPr lvl="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1pPr>
            <a:lvl2pPr marL="742950" lvl="1" indent="-28575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2pPr>
            <a:lvl3pPr marL="1143000" lvl="2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3pPr>
            <a:lvl4pPr marL="1600200" lvl="3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4pPr>
            <a:lvl5pPr marL="2057400" lvl="4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5pPr>
            <a:lvl6pPr marL="2514600" lvl="5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6pPr>
            <a:lvl7pPr marL="2971800" lvl="6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7pPr>
            <a:lvl8pPr marL="3429000" lvl="7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8pPr>
            <a:lvl9pPr marL="3886200" lvl="8" indent="-228600">
              <a:defRPr>
                <a:solidFill>
                  <a:schemeClr val="tx1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fld id="{6ADF60C1-BE96-4A00-B56F-E87F0DF09527}" type="slidenum">
              <a:rPr sz="1800" b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sz="18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Тюменский государственный медицинский университет — Западно-Сибирский  межрегиональный научно-образовательный центр мирового уровня">
            <a:extLst>
              <a:ext uri="{FF2B5EF4-FFF2-40B4-BE49-F238E27FC236}">
                <a16:creationId xmlns:a16="http://schemas.microsoft.com/office/drawing/2014/main" id="{E9EF2242-1B7A-4D94-91DF-706C6FB74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48" y="6237312"/>
            <a:ext cx="504280" cy="50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Бумажная">
  <a:themeElements>
    <a:clrScheme name="Другая 16">
      <a:dk1>
        <a:srgbClr val="000000"/>
      </a:dk1>
      <a:lt1>
        <a:srgbClr val="000000"/>
      </a:lt1>
      <a:dk2>
        <a:srgbClr val="B2EAFC"/>
      </a:dk2>
      <a:lt2>
        <a:srgbClr val="B2EAFC"/>
      </a:lt2>
      <a:accent1>
        <a:srgbClr val="E1F7FE"/>
      </a:accent1>
      <a:accent2>
        <a:srgbClr val="E1F7FE"/>
      </a:accent2>
      <a:accent3>
        <a:srgbClr val="E1F7FE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фициальная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noFill/>
        <a:noFill/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98</TotalTime>
  <Words>597</Words>
  <Application>Microsoft Office PowerPoint</Application>
  <DocSecurity>0</DocSecurity>
  <PresentationFormat>Экран (4:3)</PresentationFormat>
  <Paragraphs>56</Paragraphs>
  <Slides>10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Georgia</vt:lpstr>
      <vt:lpstr>Times New Roman</vt:lpstr>
      <vt:lpstr>Wingdings 2</vt:lpstr>
      <vt:lpstr>Бумажная</vt:lpstr>
      <vt:lpstr>Equation.DSMT4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Anal_Destroyer_3000</cp:lastModifiedBy>
  <cp:revision>39</cp:revision>
  <dcterms:created xsi:type="dcterms:W3CDTF">2020-04-16T10:13:53Z</dcterms:created>
  <dcterms:modified xsi:type="dcterms:W3CDTF">2026-10-10T07:06:13Z</dcterms:modified>
</cp:coreProperties>
</file>